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287" r:id="rId4"/>
    <p:sldId id="309" r:id="rId5"/>
    <p:sldId id="288" r:id="rId6"/>
    <p:sldId id="257" r:id="rId7"/>
    <p:sldId id="258" r:id="rId8"/>
    <p:sldId id="260" r:id="rId9"/>
    <p:sldId id="273" r:id="rId10"/>
    <p:sldId id="261" r:id="rId11"/>
    <p:sldId id="274" r:id="rId12"/>
    <p:sldId id="262" r:id="rId13"/>
    <p:sldId id="275" r:id="rId14"/>
    <p:sldId id="263" r:id="rId15"/>
    <p:sldId id="276" r:id="rId16"/>
    <p:sldId id="264" r:id="rId17"/>
    <p:sldId id="277" r:id="rId18"/>
    <p:sldId id="265" r:id="rId19"/>
    <p:sldId id="278" r:id="rId20"/>
    <p:sldId id="267" r:id="rId21"/>
    <p:sldId id="280" r:id="rId22"/>
    <p:sldId id="268" r:id="rId23"/>
    <p:sldId id="281" r:id="rId24"/>
    <p:sldId id="289" r:id="rId25"/>
    <p:sldId id="290" r:id="rId26"/>
    <p:sldId id="291" r:id="rId27"/>
    <p:sldId id="292" r:id="rId28"/>
    <p:sldId id="320" r:id="rId29"/>
    <p:sldId id="333" r:id="rId30"/>
    <p:sldId id="269" r:id="rId31"/>
    <p:sldId id="282" r:id="rId32"/>
    <p:sldId id="293" r:id="rId33"/>
    <p:sldId id="294" r:id="rId34"/>
    <p:sldId id="271" r:id="rId35"/>
    <p:sldId id="284" r:id="rId36"/>
    <p:sldId id="31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70" r:id="rId45"/>
    <p:sldId id="283" r:id="rId46"/>
    <p:sldId id="323" r:id="rId47"/>
    <p:sldId id="303" r:id="rId48"/>
    <p:sldId id="304" r:id="rId49"/>
    <p:sldId id="314" r:id="rId50"/>
    <p:sldId id="324" r:id="rId51"/>
    <p:sldId id="305" r:id="rId52"/>
    <p:sldId id="306" r:id="rId53"/>
    <p:sldId id="307" r:id="rId54"/>
    <p:sldId id="308" r:id="rId55"/>
    <p:sldId id="325" r:id="rId56"/>
    <p:sldId id="321" r:id="rId57"/>
    <p:sldId id="326" r:id="rId58"/>
    <p:sldId id="316" r:id="rId59"/>
    <p:sldId id="327" r:id="rId60"/>
    <p:sldId id="329" r:id="rId61"/>
    <p:sldId id="330" r:id="rId62"/>
    <p:sldId id="319" r:id="rId63"/>
    <p:sldId id="328" r:id="rId64"/>
    <p:sldId id="318" r:id="rId65"/>
    <p:sldId id="331" r:id="rId66"/>
    <p:sldId id="332" r:id="rId67"/>
    <p:sldId id="336" r:id="rId68"/>
    <p:sldId id="310" r:id="rId69"/>
    <p:sldId id="311" r:id="rId7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06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74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3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42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2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00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7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0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0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80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29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1498-79CA-4B65-8D83-5C8DE5A0BFE3}" type="datetimeFigureOut">
              <a:rPr lang="de-DE" smtClean="0"/>
              <a:t>25.04.2016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F150-CF83-4369-ADB3-A9BC9A300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34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" TargetMode="External"/><Relationship Id="rId2" Type="http://schemas.openxmlformats.org/officeDocument/2006/relationships/hyperlink" Target="http://www.kinofenster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lmportal.de/" TargetMode="External"/><Relationship Id="rId4" Type="http://schemas.openxmlformats.org/officeDocument/2006/relationships/hyperlink" Target="http://www.pbp.de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2" y="0"/>
            <a:ext cx="1030573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07219"/>
            <a:ext cx="9144000" cy="2387600"/>
          </a:xfrm>
        </p:spPr>
        <p:txBody>
          <a:bodyPr>
            <a:normAutofit/>
          </a:bodyPr>
          <a:lstStyle/>
          <a:p>
            <a:r>
              <a:rPr lang="de-DE" sz="8000" b="1" dirty="0"/>
              <a:t>Le </a:t>
            </a:r>
            <a:r>
              <a:rPr lang="de-DE" sz="8000" b="1" dirty="0" err="1"/>
              <a:t>cinéma</a:t>
            </a:r>
            <a:r>
              <a:rPr lang="de-DE" sz="8000" b="1" dirty="0"/>
              <a:t> de la RDA</a:t>
            </a:r>
            <a:endParaRPr lang="de-DE" sz="8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5400" b="1" dirty="0"/>
              <a:t>Kino in der DDR – DDR im Kino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07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Sonnensucher</a:t>
            </a:r>
          </a:p>
        </p:txBody>
      </p:sp>
      <p:pic>
        <p:nvPicPr>
          <p:cNvPr id="2056" name="Picture 8" descr="http://www.filmportal.de/sites/default/files/imagecache/material_image/FB5A220C7F1F4FE9AE4CA93ACA8A4B6D_09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04" y="1690688"/>
            <a:ext cx="158339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ilmportal.de/sites/default/files/imagecache/material_image/703D2AC77A1A458C8417E1AE74F49A42_14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68" y="1690688"/>
            <a:ext cx="3149265" cy="44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1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Sonnensucher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1957/1958</a:t>
            </a:r>
          </a:p>
          <a:p>
            <a:r>
              <a:rPr lang="de-DE" sz="3200" b="1" dirty="0"/>
              <a:t>Dauer</a:t>
            </a:r>
            <a:r>
              <a:rPr lang="de-DE" dirty="0"/>
              <a:t> : 111 min</a:t>
            </a:r>
          </a:p>
          <a:p>
            <a:r>
              <a:rPr lang="de-DE" sz="3200" b="1" dirty="0"/>
              <a:t>Schwarz-Weiß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Konrad Wolf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Ulrike </a:t>
            </a:r>
            <a:r>
              <a:rPr lang="de-DE" dirty="0" err="1"/>
              <a:t>Germer</a:t>
            </a:r>
            <a:r>
              <a:rPr lang="de-DE" dirty="0"/>
              <a:t> (*1940)</a:t>
            </a:r>
          </a:p>
          <a:p>
            <a:pPr lvl="1"/>
            <a:r>
              <a:rPr lang="de-DE" dirty="0"/>
              <a:t>Günther Simon (*1925 †1972)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8" y="2936963"/>
            <a:ext cx="486475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Berlin - Ecke Schönhauser</a:t>
            </a:r>
          </a:p>
        </p:txBody>
      </p:sp>
      <p:pic>
        <p:nvPicPr>
          <p:cNvPr id="4098" name="Picture 2" descr="http://www.filmportal.de/sites/default/files/imagecache/material_image/BAA6B57A0E98438C9CBBC31D5C6AFEE8_2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74" y="1757258"/>
            <a:ext cx="3168051" cy="44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1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Berlin - Ecke Schönhauser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1956/1957</a:t>
            </a:r>
          </a:p>
          <a:p>
            <a:r>
              <a:rPr lang="de-DE" sz="3200" b="1" dirty="0"/>
              <a:t>Dauer</a:t>
            </a:r>
            <a:r>
              <a:rPr lang="de-DE" dirty="0"/>
              <a:t> : 81 min</a:t>
            </a:r>
          </a:p>
          <a:p>
            <a:r>
              <a:rPr lang="de-DE" sz="3200" b="1" dirty="0"/>
              <a:t>Schwarz-Weiß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Gerhard Klein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Ekkehard Schall (*1930 †2005)</a:t>
            </a:r>
          </a:p>
          <a:p>
            <a:pPr lvl="1"/>
            <a:r>
              <a:rPr lang="de-DE" dirty="0"/>
              <a:t>Ilse </a:t>
            </a:r>
            <a:r>
              <a:rPr lang="de-DE" dirty="0" err="1"/>
              <a:t>Pagé</a:t>
            </a:r>
            <a:r>
              <a:rPr lang="de-DE" dirty="0"/>
              <a:t> (*1939)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82" y="2936963"/>
            <a:ext cx="576361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Das Kaninchen bin ich</a:t>
            </a:r>
          </a:p>
        </p:txBody>
      </p:sp>
      <p:pic>
        <p:nvPicPr>
          <p:cNvPr id="5122" name="Picture 2" descr="http://www.filmportal.de/sites/default/files/imagecache/material_image/B1A003135BF14DDBB4F1DA1D10AABB5A_2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95" y="1825625"/>
            <a:ext cx="3075809" cy="4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5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Das Kaninchen bin 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1964/1965</a:t>
            </a:r>
          </a:p>
          <a:p>
            <a:r>
              <a:rPr lang="de-DE" sz="3200" b="1" dirty="0"/>
              <a:t>Dauer</a:t>
            </a:r>
            <a:r>
              <a:rPr lang="de-DE" dirty="0"/>
              <a:t> : 118 min</a:t>
            </a:r>
          </a:p>
          <a:p>
            <a:r>
              <a:rPr lang="de-DE" sz="3200" b="1" dirty="0"/>
              <a:t>Schwarz-Weiß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Kurt </a:t>
            </a:r>
            <a:r>
              <a:rPr lang="de-DE" dirty="0" err="1"/>
              <a:t>Maetzig</a:t>
            </a:r>
            <a:endParaRPr lang="de-DE" dirty="0"/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Angelika Waller (*1944)</a:t>
            </a:r>
          </a:p>
          <a:p>
            <a:pPr lvl="1"/>
            <a:r>
              <a:rPr lang="de-DE" dirty="0"/>
              <a:t>Alfred Müller (*1926 †2010)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09" y="2936963"/>
            <a:ext cx="49090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3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Spur der Steine</a:t>
            </a:r>
          </a:p>
        </p:txBody>
      </p:sp>
      <p:pic>
        <p:nvPicPr>
          <p:cNvPr id="6146" name="Picture 2" descr="http://www.filmportal.de/sites/default/files/imagecache/material_image/7918293A978140CE90BA5A1A18C857C1_08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69" y="1694840"/>
            <a:ext cx="3053013" cy="43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ilmportal.de/sites/default/files/imagecache/material_image/F8907F58A1D048D6AF7A0913C97552F2_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5" y="1688463"/>
            <a:ext cx="3079188" cy="43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2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Spur der Steine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1965/1966</a:t>
            </a:r>
          </a:p>
          <a:p>
            <a:r>
              <a:rPr lang="de-DE" sz="3200" b="1" dirty="0"/>
              <a:t>Dauer</a:t>
            </a:r>
            <a:r>
              <a:rPr lang="de-DE" dirty="0"/>
              <a:t> : 139 min</a:t>
            </a:r>
          </a:p>
          <a:p>
            <a:r>
              <a:rPr lang="de-DE" sz="3200" b="1" dirty="0"/>
              <a:t>Schwarz-Weiß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Frank Beyer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Manfred Krug (*1937)</a:t>
            </a:r>
          </a:p>
          <a:p>
            <a:pPr lvl="1"/>
            <a:r>
              <a:rPr lang="de-DE" dirty="0"/>
              <a:t>Krystyna </a:t>
            </a:r>
            <a:r>
              <a:rPr lang="de-DE" dirty="0" err="1"/>
              <a:t>Stypulkowska</a:t>
            </a:r>
            <a:r>
              <a:rPr lang="de-DE" dirty="0"/>
              <a:t> (*1939)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36" y="2936963"/>
            <a:ext cx="473806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9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Schlüssel</a:t>
            </a:r>
          </a:p>
        </p:txBody>
      </p:sp>
      <p:pic>
        <p:nvPicPr>
          <p:cNvPr id="7170" name="Picture 2" descr="http://www.filmportal.de/sites/default/files/imagecache/material_image/97806C4C83804D24B8E76E3EA8C2FCA0_12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62" y="1828028"/>
            <a:ext cx="3077076" cy="43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5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Schlüssel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1973/1974</a:t>
            </a:r>
          </a:p>
          <a:p>
            <a:r>
              <a:rPr lang="de-DE" sz="3200" b="1" dirty="0"/>
              <a:t>Dauer</a:t>
            </a:r>
            <a:r>
              <a:rPr lang="de-DE" dirty="0"/>
              <a:t> : 97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Egon Günther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Jutta Hoffmann (*1941)</a:t>
            </a:r>
          </a:p>
          <a:p>
            <a:pPr lvl="1"/>
            <a:r>
              <a:rPr lang="de-DE" dirty="0" err="1"/>
              <a:t>Jaecki</a:t>
            </a:r>
            <a:r>
              <a:rPr lang="de-DE" dirty="0"/>
              <a:t> Schwarz (*1946)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63" y="2936963"/>
            <a:ext cx="475323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6000" b="1" dirty="0"/>
              <a:t>„Lohnt es sich, die Hand voll alter, verdammt schöner DEFA-Filme aus dem Keller zu holen?“</a:t>
            </a:r>
          </a:p>
          <a:p>
            <a:pPr marL="0" indent="0" algn="ctr">
              <a:buNone/>
            </a:pPr>
            <a:r>
              <a:rPr lang="de-DE" dirty="0"/>
              <a:t>	Egon Günther (DDR Regisseur), in der „Zeit“</a:t>
            </a:r>
          </a:p>
        </p:txBody>
      </p:sp>
    </p:spTree>
    <p:extLst>
      <p:ext uri="{BB962C8B-B14F-4D97-AF65-F5344CB8AC3E}">
        <p14:creationId xmlns:p14="http://schemas.microsoft.com/office/powerpoint/2010/main" val="250148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7200" b="1" dirty="0"/>
              <a:t>Die Legende von Paul und Paula</a:t>
            </a:r>
          </a:p>
        </p:txBody>
      </p:sp>
      <p:pic>
        <p:nvPicPr>
          <p:cNvPr id="11266" name="Picture 2" descr="http://www.filmportal.de/sites/default/files/imagecache/material_image/C17C5CB3526947368E4AEE33EDC2A75F_101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08" y="1826426"/>
            <a:ext cx="3056583" cy="43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6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7200" b="1" dirty="0"/>
              <a:t>Die Legende von Paul und Paula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1972/1973</a:t>
            </a:r>
          </a:p>
          <a:p>
            <a:r>
              <a:rPr lang="de-DE" sz="3200" b="1" dirty="0"/>
              <a:t>Dauer</a:t>
            </a:r>
            <a:r>
              <a:rPr lang="de-DE" dirty="0"/>
              <a:t> : 105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Heiner </a:t>
            </a:r>
            <a:r>
              <a:rPr lang="de-DE" dirty="0" err="1"/>
              <a:t>Carow</a:t>
            </a:r>
            <a:endParaRPr lang="de-DE" dirty="0"/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Angelica Domröse (*1941)</a:t>
            </a:r>
          </a:p>
          <a:p>
            <a:pPr lvl="1"/>
            <a:r>
              <a:rPr lang="de-DE" dirty="0"/>
              <a:t>Winfried </a:t>
            </a:r>
            <a:r>
              <a:rPr lang="de-DE" dirty="0" err="1"/>
              <a:t>Glatzeder</a:t>
            </a:r>
            <a:r>
              <a:rPr lang="de-DE" dirty="0"/>
              <a:t> (*1945)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10" y="2936963"/>
            <a:ext cx="454509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Solo Sunny </a:t>
            </a:r>
          </a:p>
        </p:txBody>
      </p:sp>
      <p:pic>
        <p:nvPicPr>
          <p:cNvPr id="8194" name="Picture 2" descr="http://www.filmportal.de/sites/default/files/imagecache/material_image/3F776B6FCBB443F7B50C1E7E369FBA4B_1-010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21" y="1690688"/>
            <a:ext cx="3053014" cy="43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ilmportal.de/sites/default/files/imagecache/material_image/0628D267E3134E6E82526BED9F782D87_138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69" y="1684441"/>
            <a:ext cx="3069055" cy="43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3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Solo Sunny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1978-1980</a:t>
            </a:r>
          </a:p>
          <a:p>
            <a:r>
              <a:rPr lang="de-DE" sz="3200" b="1" dirty="0"/>
              <a:t>Dauer</a:t>
            </a:r>
            <a:r>
              <a:rPr lang="de-DE" dirty="0"/>
              <a:t> : 102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Konrad Wolf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Renate </a:t>
            </a:r>
            <a:r>
              <a:rPr lang="de-DE" dirty="0" err="1"/>
              <a:t>Krößner</a:t>
            </a:r>
            <a:r>
              <a:rPr lang="de-DE" dirty="0"/>
              <a:t> (*1945)</a:t>
            </a:r>
          </a:p>
          <a:p>
            <a:pPr lvl="1"/>
            <a:r>
              <a:rPr lang="de-DE" dirty="0"/>
              <a:t>Alexander Lang (*1941)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1" y="2936963"/>
            <a:ext cx="508090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 err="1"/>
              <a:t>Jadup</a:t>
            </a:r>
            <a:r>
              <a:rPr lang="de-DE" sz="7200" b="1" dirty="0"/>
              <a:t> und </a:t>
            </a:r>
            <a:r>
              <a:rPr lang="de-DE" sz="7200" b="1" dirty="0" err="1"/>
              <a:t>Boel</a:t>
            </a:r>
            <a:endParaRPr lang="de-DE" sz="7200" b="1" dirty="0"/>
          </a:p>
        </p:txBody>
      </p:sp>
      <p:pic>
        <p:nvPicPr>
          <p:cNvPr id="5" name="Picture 2" descr="http://www.filmportal.de/sites/default/files/imagecache/material_image/9C46E052F1C84572BF08C79EC31BE83F_09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81" y="1825625"/>
            <a:ext cx="30571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10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 err="1"/>
              <a:t>Jadup</a:t>
            </a:r>
            <a:r>
              <a:rPr lang="de-DE" sz="7200" b="1" dirty="0"/>
              <a:t> und </a:t>
            </a:r>
            <a:r>
              <a:rPr lang="de-DE" sz="7200" b="1" dirty="0" err="1"/>
              <a:t>Boel</a:t>
            </a:r>
            <a:endParaRPr lang="de-DE" sz="7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1980/1981</a:t>
            </a:r>
          </a:p>
          <a:p>
            <a:r>
              <a:rPr lang="de-DE" sz="3200" b="1" dirty="0"/>
              <a:t>Dauer</a:t>
            </a:r>
            <a:r>
              <a:rPr lang="de-DE" dirty="0"/>
              <a:t> :  103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Rainer Simon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Kurt Böwe (*1929 †2000)</a:t>
            </a:r>
          </a:p>
          <a:p>
            <a:pPr lvl="1"/>
            <a:r>
              <a:rPr lang="de-DE" dirty="0"/>
              <a:t>Katrin Knappe (*1954)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00" y="2936963"/>
            <a:ext cx="48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Sabine Kleist, 7 Jahre</a:t>
            </a:r>
          </a:p>
        </p:txBody>
      </p:sp>
      <p:pic>
        <p:nvPicPr>
          <p:cNvPr id="2050" name="Picture 2" descr="http://www.filmportal.de/sites/default/files/imagecache/material_image/2E90B0C955DC4631927125B406FDA7FC_1-009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37" y="1958181"/>
            <a:ext cx="28575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ilmportal.de/sites/default/files/imagecache/material_image/0E95CC6E49324B71AD6C8FE0A6658546_14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86" y="1958181"/>
            <a:ext cx="28575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9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Sabine Kleist, 7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1982</a:t>
            </a:r>
          </a:p>
          <a:p>
            <a:r>
              <a:rPr lang="de-DE" sz="3200" b="1" dirty="0"/>
              <a:t>Dauer</a:t>
            </a:r>
            <a:r>
              <a:rPr lang="de-DE" dirty="0"/>
              <a:t> :  72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Helmut </a:t>
            </a:r>
            <a:r>
              <a:rPr lang="de-DE" dirty="0" err="1"/>
              <a:t>Dziuba</a:t>
            </a:r>
            <a:r>
              <a:rPr lang="de-DE" dirty="0"/>
              <a:t> 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Petra </a:t>
            </a:r>
            <a:r>
              <a:rPr lang="de-DE" dirty="0" err="1"/>
              <a:t>Lämmel</a:t>
            </a:r>
            <a:r>
              <a:rPr lang="de-DE" dirty="0"/>
              <a:t> (*1974)</a:t>
            </a:r>
          </a:p>
          <a:p>
            <a:pPr lvl="1"/>
            <a:r>
              <a:rPr lang="de-DE" dirty="0"/>
              <a:t>Simone von </a:t>
            </a:r>
            <a:r>
              <a:rPr lang="de-DE" dirty="0" err="1"/>
              <a:t>Zglinicki</a:t>
            </a:r>
            <a:r>
              <a:rPr lang="de-DE" dirty="0"/>
              <a:t> (*1951)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89" y="2936963"/>
            <a:ext cx="47213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66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de-DE" sz="7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6000" b="1" dirty="0"/>
              <a:t>Filme zwischen Mauerfall und Wiedervereinigung</a:t>
            </a:r>
          </a:p>
          <a:p>
            <a:pPr marL="0" indent="0" algn="ctr">
              <a:buNone/>
            </a:pPr>
            <a:endParaRPr lang="de-DE" sz="3600" b="1" dirty="0"/>
          </a:p>
          <a:p>
            <a:pPr marL="0" indent="0" algn="ctr">
              <a:buNone/>
            </a:pPr>
            <a:endParaRPr lang="de-DE" sz="3600" b="1" dirty="0"/>
          </a:p>
          <a:p>
            <a:pPr marL="0" indent="0" algn="ctr">
              <a:buNone/>
            </a:pPr>
            <a:endParaRPr lang="de-DE" sz="3600" b="1" i="1" dirty="0"/>
          </a:p>
        </p:txBody>
      </p:sp>
    </p:spTree>
    <p:extLst>
      <p:ext uri="{BB962C8B-B14F-4D97-AF65-F5344CB8AC3E}">
        <p14:creationId xmlns:p14="http://schemas.microsoft.com/office/powerpoint/2010/main" val="1221860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8139" y="313981"/>
            <a:ext cx="10005392" cy="2387600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+mn-lt"/>
              </a:rPr>
              <a:t>„Man muss zumindest versuchen zu beschreiben, was man nicht verändern kann.“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3339" y="3602038"/>
            <a:ext cx="10946296" cy="1655762"/>
          </a:xfrm>
        </p:spPr>
        <p:txBody>
          <a:bodyPr>
            <a:noAutofit/>
          </a:bodyPr>
          <a:lstStyle/>
          <a:p>
            <a:r>
              <a:rPr lang="fr-FR" sz="4000" dirty="0"/>
              <a:t>« ce qu'on n'est pas capable de changer, il faut au moins le décrire. »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7964557" y="5499652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R.W. Fassbinder</a:t>
            </a:r>
          </a:p>
        </p:txBody>
      </p:sp>
    </p:spTree>
    <p:extLst>
      <p:ext uri="{BB962C8B-B14F-4D97-AF65-F5344CB8AC3E}">
        <p14:creationId xmlns:p14="http://schemas.microsoft.com/office/powerpoint/2010/main" val="39181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Deutsche Film AG</a:t>
            </a:r>
          </a:p>
        </p:txBody>
      </p:sp>
      <p:pic>
        <p:nvPicPr>
          <p:cNvPr id="2050" name="Picture 2" descr="https://upload.wikimedia.org/wikipedia/de/thumb/6/6d/DEFA_Logo.svg/220px-DEFA_Logo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10" y="1690688"/>
            <a:ext cx="8213580" cy="47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31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Architekten</a:t>
            </a:r>
          </a:p>
        </p:txBody>
      </p:sp>
      <p:pic>
        <p:nvPicPr>
          <p:cNvPr id="4098" name="Picture 2" descr="http://images.kino.de/flbilder/max04/mbiz04/mbiz44/z0444200/b170x2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09" y="1825625"/>
            <a:ext cx="3091541" cy="43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50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Architekten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1989/90 </a:t>
            </a:r>
          </a:p>
          <a:p>
            <a:r>
              <a:rPr lang="de-DE" sz="3200" b="1" dirty="0"/>
              <a:t>Dauer</a:t>
            </a:r>
            <a:r>
              <a:rPr lang="de-DE" dirty="0"/>
              <a:t> : 107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Peter Kahane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Kurt Naumann </a:t>
            </a:r>
          </a:p>
          <a:p>
            <a:pPr lvl="1"/>
            <a:r>
              <a:rPr lang="de-DE" dirty="0"/>
              <a:t>Rita Feldmeier (*1954)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72" y="2936963"/>
            <a:ext cx="471272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3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Letztes aus der </a:t>
            </a:r>
            <a:r>
              <a:rPr lang="de-DE" sz="7200" b="1" dirty="0" err="1"/>
              <a:t>DaDaeR</a:t>
            </a:r>
            <a:endParaRPr lang="de-DE" sz="7200" b="1" dirty="0"/>
          </a:p>
        </p:txBody>
      </p:sp>
      <p:pic>
        <p:nvPicPr>
          <p:cNvPr id="1028" name="Picture 4" descr="http://www.wenzel-im-netz.de/shop/catalog/images/DADAER_DVD_CO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21" y="1825625"/>
            <a:ext cx="30769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Letztes aus der Da </a:t>
            </a:r>
            <a:r>
              <a:rPr lang="de-DE" sz="7200" b="1" dirty="0" err="1"/>
              <a:t>Da</a:t>
            </a:r>
            <a:r>
              <a:rPr lang="de-DE" sz="7200" b="1" dirty="0"/>
              <a:t> </a:t>
            </a:r>
            <a:r>
              <a:rPr lang="de-DE" sz="7200" b="1" dirty="0" err="1"/>
              <a:t>eR</a:t>
            </a:r>
            <a:endParaRPr lang="de-DE" sz="7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1990</a:t>
            </a:r>
          </a:p>
          <a:p>
            <a:r>
              <a:rPr lang="de-DE" sz="3200" b="1" dirty="0"/>
              <a:t>Dauer</a:t>
            </a:r>
            <a:r>
              <a:rPr lang="de-DE" dirty="0"/>
              <a:t> :  86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Jörg </a:t>
            </a:r>
            <a:r>
              <a:rPr lang="de-DE" dirty="0" err="1"/>
              <a:t>Foth</a:t>
            </a:r>
            <a:endParaRPr lang="de-DE" dirty="0"/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Steffen </a:t>
            </a:r>
            <a:r>
              <a:rPr lang="de-DE" dirty="0" err="1"/>
              <a:t>Mensching</a:t>
            </a:r>
            <a:r>
              <a:rPr lang="de-DE" dirty="0"/>
              <a:t> (*1958)</a:t>
            </a:r>
          </a:p>
          <a:p>
            <a:pPr lvl="1"/>
            <a:r>
              <a:rPr lang="de-DE" dirty="0"/>
              <a:t>Hans-Eckardt Wenzel (*1955)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31" y="2936963"/>
            <a:ext cx="428676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8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Tangospieler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 descr="http://www.filmportal.de/sites/default/files/imagecache/material_image/E3C7FE124FBE4C8187FAA7DBA0F90E56_14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82" y="1757525"/>
            <a:ext cx="3152836" cy="44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42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Tangospieler</a:t>
            </a:r>
            <a:endParaRPr lang="de-DE" sz="7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/ Schweiz / BR Deutschland 1990/91</a:t>
            </a:r>
          </a:p>
          <a:p>
            <a:r>
              <a:rPr lang="de-DE" sz="3200" b="1" dirty="0"/>
              <a:t>Dauer</a:t>
            </a:r>
            <a:r>
              <a:rPr lang="de-DE" dirty="0"/>
              <a:t> : 96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Roland Gräf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Michael </a:t>
            </a:r>
            <a:r>
              <a:rPr lang="de-DE" dirty="0" err="1"/>
              <a:t>Gwisdek</a:t>
            </a:r>
            <a:r>
              <a:rPr lang="de-DE" dirty="0"/>
              <a:t> (*1942)</a:t>
            </a:r>
          </a:p>
          <a:p>
            <a:pPr lvl="1"/>
            <a:r>
              <a:rPr lang="de-DE" dirty="0"/>
              <a:t>Corinna Harfouch (*1954)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77" y="2936963"/>
            <a:ext cx="485472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49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695" y="2392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7200" b="1" dirty="0"/>
              <a:t>Filme nach der Wende</a:t>
            </a:r>
          </a:p>
        </p:txBody>
      </p:sp>
    </p:spTree>
    <p:extLst>
      <p:ext uri="{BB962C8B-B14F-4D97-AF65-F5344CB8AC3E}">
        <p14:creationId xmlns:p14="http://schemas.microsoft.com/office/powerpoint/2010/main" val="3112036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Verdacht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1990/91</a:t>
            </a:r>
          </a:p>
          <a:p>
            <a:r>
              <a:rPr lang="de-DE" sz="3200" b="1" dirty="0"/>
              <a:t>Dauer</a:t>
            </a:r>
            <a:r>
              <a:rPr lang="de-DE" dirty="0"/>
              <a:t> : 97 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Frank Beyer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Christiane Heinrich </a:t>
            </a:r>
          </a:p>
          <a:p>
            <a:pPr lvl="1"/>
            <a:r>
              <a:rPr lang="de-DE" dirty="0"/>
              <a:t>Nikolaus </a:t>
            </a:r>
            <a:r>
              <a:rPr lang="de-DE" dirty="0" err="1"/>
              <a:t>Gröbe</a:t>
            </a:r>
            <a:r>
              <a:rPr lang="de-DE" dirty="0"/>
              <a:t> (*1972)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4" y="2936963"/>
            <a:ext cx="462083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6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Go Trabi  </a:t>
            </a:r>
            <a:r>
              <a:rPr lang="de-DE" sz="7200" b="1" dirty="0" err="1"/>
              <a:t>go</a:t>
            </a:r>
            <a:endParaRPr lang="de-DE" sz="7200" b="1" dirty="0"/>
          </a:p>
        </p:txBody>
      </p:sp>
      <p:pic>
        <p:nvPicPr>
          <p:cNvPr id="4098" name="Picture 2" descr="http://www.filmportal.de/sites/default/files/imagecache/material_image/B72BB98AB1144570B331924C9277C693_1-008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12" y="1825625"/>
            <a:ext cx="3064576" cy="43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26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Go Trabi </a:t>
            </a:r>
            <a:r>
              <a:rPr lang="de-DE" sz="7200" b="1" dirty="0" err="1"/>
              <a:t>go</a:t>
            </a:r>
            <a:endParaRPr lang="de-DE" sz="7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1991</a:t>
            </a:r>
          </a:p>
          <a:p>
            <a:r>
              <a:rPr lang="de-DE" sz="3200" b="1" dirty="0"/>
              <a:t>Dauer</a:t>
            </a:r>
            <a:r>
              <a:rPr lang="de-DE" dirty="0"/>
              <a:t> : 96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Peter Timm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Wolfgang </a:t>
            </a:r>
            <a:r>
              <a:rPr lang="de-DE" dirty="0" err="1"/>
              <a:t>Stumph</a:t>
            </a:r>
            <a:r>
              <a:rPr lang="de-DE" dirty="0"/>
              <a:t> (*1946)</a:t>
            </a:r>
          </a:p>
          <a:p>
            <a:pPr lvl="1"/>
            <a:r>
              <a:rPr lang="de-DE" dirty="0"/>
              <a:t>Claudia </a:t>
            </a:r>
            <a:r>
              <a:rPr lang="de-DE" dirty="0" err="1"/>
              <a:t>Schmutzler</a:t>
            </a:r>
            <a:r>
              <a:rPr lang="de-DE" dirty="0"/>
              <a:t> (*1966)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01" y="2936963"/>
            <a:ext cx="57620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6" y="495301"/>
            <a:ext cx="4476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38" y="3085334"/>
            <a:ext cx="5724525" cy="322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19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 err="1"/>
              <a:t>Burning</a:t>
            </a:r>
            <a:r>
              <a:rPr lang="de-DE" sz="7200" b="1" dirty="0"/>
              <a:t> </a:t>
            </a:r>
            <a:r>
              <a:rPr lang="de-DE" sz="7200" b="1" dirty="0" err="1"/>
              <a:t>life</a:t>
            </a:r>
            <a:endParaRPr lang="de-DE" sz="7200" b="1" dirty="0"/>
          </a:p>
        </p:txBody>
      </p:sp>
      <p:pic>
        <p:nvPicPr>
          <p:cNvPr id="5122" name="Picture 2" descr="https://image.tmdb.org/t/p/w185/9t8Hpa8TMIJzHaUnNolzqplUCw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33" y="1756039"/>
            <a:ext cx="2787733" cy="44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60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 err="1"/>
              <a:t>Burning</a:t>
            </a:r>
            <a:r>
              <a:rPr lang="de-DE" sz="7200" b="1" dirty="0"/>
              <a:t> </a:t>
            </a:r>
            <a:r>
              <a:rPr lang="de-DE" sz="7200" b="1" dirty="0" err="1"/>
              <a:t>life</a:t>
            </a:r>
            <a:endParaRPr lang="de-DE" sz="7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1993/94</a:t>
            </a:r>
          </a:p>
          <a:p>
            <a:r>
              <a:rPr lang="de-DE" sz="3200" b="1" dirty="0"/>
              <a:t>Dauer</a:t>
            </a:r>
            <a:r>
              <a:rPr lang="de-DE" dirty="0"/>
              <a:t> : 105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Peter Welz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Anna Thalbach (*1973)</a:t>
            </a:r>
          </a:p>
          <a:p>
            <a:pPr lvl="1"/>
            <a:r>
              <a:rPr lang="de-DE" dirty="0"/>
              <a:t>Maria Schrader (*1965)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9" y="2936963"/>
            <a:ext cx="466343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9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Das Versprechen</a:t>
            </a:r>
          </a:p>
        </p:txBody>
      </p:sp>
      <p:pic>
        <p:nvPicPr>
          <p:cNvPr id="6146" name="Picture 2" descr="http://static1.squarespace.com/static/51388053e4b033fc626c59d5/513f226ce4b09478fd29da3c/513f226de4b0a96a2446b2aa/1363092077620/das-versprech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02" y="1825625"/>
            <a:ext cx="3049795" cy="43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27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Das Versprechen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1993/94</a:t>
            </a:r>
          </a:p>
          <a:p>
            <a:r>
              <a:rPr lang="de-DE" sz="3200" b="1" dirty="0"/>
              <a:t>Dauer</a:t>
            </a:r>
            <a:r>
              <a:rPr lang="de-DE" dirty="0"/>
              <a:t> : 115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Margarethe von Trotta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Corinna Harfouch (*1954)</a:t>
            </a:r>
          </a:p>
          <a:p>
            <a:pPr lvl="1"/>
            <a:r>
              <a:rPr lang="de-DE" dirty="0"/>
              <a:t>Meret Becker (*1969)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71" y="2936963"/>
            <a:ext cx="485762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4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Sonnenallee</a:t>
            </a:r>
          </a:p>
        </p:txBody>
      </p:sp>
      <p:pic>
        <p:nvPicPr>
          <p:cNvPr id="9218" name="Picture 2" descr="http://www.filmportal.de/sites/default/files/imagecache/material_image/460B6D600D5B4D43BEDD347D0F9F256F_1-011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88" y="1760233"/>
            <a:ext cx="3156424" cy="44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28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Sonnenallee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1999</a:t>
            </a:r>
          </a:p>
          <a:p>
            <a:r>
              <a:rPr lang="de-DE" sz="3200" b="1" dirty="0"/>
              <a:t>Dauer</a:t>
            </a:r>
            <a:r>
              <a:rPr lang="de-DE" dirty="0"/>
              <a:t> : 92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Leander Haußmann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Alexander Scheer (*1976)</a:t>
            </a:r>
          </a:p>
          <a:p>
            <a:pPr lvl="1"/>
            <a:r>
              <a:rPr lang="de-DE" dirty="0"/>
              <a:t>Alexander Beyer (*1973)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43" y="2936963"/>
            <a:ext cx="56730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91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Sonnenallee: Trailer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08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Helden wie wir</a:t>
            </a:r>
          </a:p>
        </p:txBody>
      </p:sp>
      <p:pic>
        <p:nvPicPr>
          <p:cNvPr id="7170" name="Picture 2" descr="http://www.filmportal.de/sites/default/files/imagecache/material_image/62BE16C2105548D5994ADFC3D3669687_1-011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26" y="1690688"/>
            <a:ext cx="315934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20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Helden wie wir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1999</a:t>
            </a:r>
          </a:p>
          <a:p>
            <a:r>
              <a:rPr lang="de-DE" sz="3200" b="1" dirty="0"/>
              <a:t>Dauer</a:t>
            </a:r>
            <a:r>
              <a:rPr lang="de-DE" dirty="0"/>
              <a:t> : 98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Sebastian Peterson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Daniel </a:t>
            </a:r>
            <a:r>
              <a:rPr lang="de-DE" dirty="0" err="1"/>
              <a:t>Borgwardt</a:t>
            </a:r>
            <a:r>
              <a:rPr lang="de-DE" dirty="0"/>
              <a:t> (*1974)</a:t>
            </a:r>
          </a:p>
          <a:p>
            <a:pPr lvl="1"/>
            <a:r>
              <a:rPr lang="de-DE" dirty="0"/>
              <a:t>Xenia </a:t>
            </a:r>
            <a:r>
              <a:rPr lang="de-DE" dirty="0" err="1"/>
              <a:t>Snagowski</a:t>
            </a:r>
            <a:r>
              <a:rPr lang="de-DE" dirty="0"/>
              <a:t> (*1977)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51" y="2936963"/>
            <a:ext cx="479154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b="1" dirty="0"/>
              <a:t>Die Stille nach dem Schuss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1579519"/>
            <a:ext cx="4509956" cy="4896524"/>
          </a:xfrm>
        </p:spPr>
      </p:pic>
    </p:spTree>
    <p:extLst>
      <p:ext uri="{BB962C8B-B14F-4D97-AF65-F5344CB8AC3E}">
        <p14:creationId xmlns:p14="http://schemas.microsoft.com/office/powerpoint/2010/main" val="17518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7200" b="1" dirty="0"/>
              <a:t>Gliederung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de-DE" sz="3600" dirty="0"/>
          </a:p>
          <a:p>
            <a:pPr marL="514350" indent="-514350">
              <a:buAutoNum type="arabicPeriod"/>
            </a:pPr>
            <a:r>
              <a:rPr lang="de-DE" sz="3600" dirty="0"/>
              <a:t>Die Geschichte der Deutschen Film AG</a:t>
            </a:r>
          </a:p>
          <a:p>
            <a:pPr marL="514350" indent="-514350">
              <a:buAutoNum type="arabicPeriod"/>
            </a:pPr>
            <a:r>
              <a:rPr lang="de-DE" sz="3600" dirty="0"/>
              <a:t>Die DEFA zwischen Regie und Regime</a:t>
            </a:r>
          </a:p>
          <a:p>
            <a:pPr marL="514350" indent="-514350">
              <a:buAutoNum type="arabicPeriod"/>
            </a:pPr>
            <a:r>
              <a:rPr lang="de-DE" sz="3600" dirty="0"/>
              <a:t>Die DEFA nach der Wende 1989</a:t>
            </a:r>
          </a:p>
          <a:p>
            <a:pPr marL="514350" indent="-514350">
              <a:buAutoNum type="arabicPeriod"/>
            </a:pPr>
            <a:r>
              <a:rPr lang="de-DE" sz="3600" dirty="0"/>
              <a:t>Ausblick : die DDR im Kino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447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b="1" dirty="0"/>
              <a:t>Die Stille nach dem Schuss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Erscheinungsdatum</a:t>
            </a:r>
            <a:r>
              <a:rPr lang="de-DE" dirty="0">
                <a:solidFill>
                  <a:prstClr val="black"/>
                </a:solidFill>
              </a:rPr>
              <a:t> : D 2000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Dauer</a:t>
            </a:r>
            <a:r>
              <a:rPr lang="de-DE" dirty="0">
                <a:solidFill>
                  <a:prstClr val="black"/>
                </a:solidFill>
              </a:rPr>
              <a:t> : 104 min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Farbe</a:t>
            </a:r>
            <a:endParaRPr lang="de-DE" sz="3200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Regie</a:t>
            </a:r>
            <a:r>
              <a:rPr lang="de-DE" dirty="0">
                <a:solidFill>
                  <a:prstClr val="black"/>
                </a:solidFill>
              </a:rPr>
              <a:t> : Volker Schlöndorff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Schauspieler</a:t>
            </a:r>
            <a:r>
              <a:rPr lang="de-DE" dirty="0">
                <a:solidFill>
                  <a:prstClr val="black"/>
                </a:solidFill>
              </a:rPr>
              <a:t> :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Nadja Uhl (*1972)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Alexander Beyer (*1973)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6" y="2209347"/>
            <a:ext cx="4187351" cy="27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7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Zimmerspringbrunnen</a:t>
            </a:r>
          </a:p>
        </p:txBody>
      </p:sp>
      <p:pic>
        <p:nvPicPr>
          <p:cNvPr id="8194" name="Picture 2" descr="http://www.filmportal.de/sites/default/files/imagecache/material_image/B5EC923C8B38463F90C08B3F2DAB8085_1-0117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61" y="1825625"/>
            <a:ext cx="3066678" cy="43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41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Zimmerspringbrunnen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2001</a:t>
            </a:r>
          </a:p>
          <a:p>
            <a:r>
              <a:rPr lang="de-DE" sz="3200" b="1" dirty="0"/>
              <a:t>Dauer</a:t>
            </a:r>
            <a:r>
              <a:rPr lang="de-DE" dirty="0"/>
              <a:t> : 94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Peter Timm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Götz Schubert (*1963)</a:t>
            </a:r>
          </a:p>
          <a:p>
            <a:pPr lvl="1"/>
            <a:r>
              <a:rPr lang="de-DE" dirty="0"/>
              <a:t>Simone </a:t>
            </a:r>
            <a:r>
              <a:rPr lang="de-DE" dirty="0" err="1"/>
              <a:t>Solga</a:t>
            </a:r>
            <a:r>
              <a:rPr lang="de-DE" dirty="0"/>
              <a:t> (*1963)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57" y="2936963"/>
            <a:ext cx="459574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67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 err="1"/>
              <a:t>Good</a:t>
            </a:r>
            <a:r>
              <a:rPr lang="de-DE" sz="7200" b="1" dirty="0"/>
              <a:t> Bye Lenin</a:t>
            </a:r>
          </a:p>
        </p:txBody>
      </p:sp>
      <p:pic>
        <p:nvPicPr>
          <p:cNvPr id="9218" name="Picture 2" descr="http://www.filmportal.de/sites/default/files/imagecache/material_image/364DB2E4C4114F21BE36CB3A48AE84DA_Good_Bye_Lenin_Plak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11" y="1825625"/>
            <a:ext cx="30787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50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 err="1"/>
              <a:t>Good</a:t>
            </a:r>
            <a:r>
              <a:rPr lang="de-DE" sz="7200" b="1" dirty="0"/>
              <a:t> Bye Lenin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 2003</a:t>
            </a:r>
          </a:p>
          <a:p>
            <a:r>
              <a:rPr lang="de-DE" sz="3200" b="1" dirty="0"/>
              <a:t>Dauer</a:t>
            </a:r>
            <a:r>
              <a:rPr lang="de-DE" dirty="0"/>
              <a:t> : 121 min</a:t>
            </a:r>
          </a:p>
          <a:p>
            <a:r>
              <a:rPr lang="de-DE" sz="3200" b="1" dirty="0"/>
              <a:t>Farbe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Wolfgang Becker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Daniel Brühl (*1978)</a:t>
            </a:r>
          </a:p>
          <a:p>
            <a:pPr lvl="1"/>
            <a:r>
              <a:rPr lang="de-DE" dirty="0"/>
              <a:t>Katrin </a:t>
            </a:r>
            <a:r>
              <a:rPr lang="de-DE" dirty="0" err="1"/>
              <a:t>Sass</a:t>
            </a:r>
            <a:r>
              <a:rPr lang="de-DE" dirty="0"/>
              <a:t> (*1956)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88" y="2936963"/>
            <a:ext cx="448831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Goodbye Lenin: Filmszene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141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rote Kakadu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2" y="1690688"/>
            <a:ext cx="3431569" cy="4868588"/>
          </a:xfrm>
        </p:spPr>
      </p:pic>
    </p:spTree>
    <p:extLst>
      <p:ext uri="{BB962C8B-B14F-4D97-AF65-F5344CB8AC3E}">
        <p14:creationId xmlns:p14="http://schemas.microsoft.com/office/powerpoint/2010/main" val="1591074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Der rote Kakadu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Erscheinungsdatum</a:t>
            </a:r>
            <a:r>
              <a:rPr lang="de-DE" dirty="0">
                <a:solidFill>
                  <a:prstClr val="black"/>
                </a:solidFill>
              </a:rPr>
              <a:t> : D 2005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Dauer</a:t>
            </a:r>
            <a:r>
              <a:rPr lang="de-DE" dirty="0">
                <a:solidFill>
                  <a:prstClr val="black"/>
                </a:solidFill>
              </a:rPr>
              <a:t> : 129 min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Farbe</a:t>
            </a:r>
            <a:endParaRPr lang="de-DE" sz="3200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Regie</a:t>
            </a:r>
            <a:r>
              <a:rPr lang="de-DE" dirty="0">
                <a:solidFill>
                  <a:prstClr val="black"/>
                </a:solidFill>
              </a:rPr>
              <a:t> : </a:t>
            </a:r>
            <a:r>
              <a:rPr lang="de-DE" dirty="0" err="1">
                <a:solidFill>
                  <a:prstClr val="black"/>
                </a:solidFill>
              </a:rPr>
              <a:t>Dominick</a:t>
            </a:r>
            <a:r>
              <a:rPr lang="de-DE" dirty="0">
                <a:solidFill>
                  <a:prstClr val="black"/>
                </a:solidFill>
              </a:rPr>
              <a:t> Graf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Schauspieler</a:t>
            </a:r>
            <a:r>
              <a:rPr lang="de-DE" dirty="0">
                <a:solidFill>
                  <a:prstClr val="black"/>
                </a:solidFill>
              </a:rPr>
              <a:t> :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Max </a:t>
            </a:r>
            <a:r>
              <a:rPr lang="de-DE" dirty="0" err="1">
                <a:solidFill>
                  <a:prstClr val="black"/>
                </a:solidFill>
              </a:rPr>
              <a:t>Riemelt</a:t>
            </a:r>
            <a:r>
              <a:rPr lang="de-DE" dirty="0">
                <a:solidFill>
                  <a:prstClr val="black"/>
                </a:solidFill>
              </a:rPr>
              <a:t> (*1984)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Jessica Schwarz (*1977)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1958146"/>
            <a:ext cx="4780722" cy="31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0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/>
              <a:t>Das Leben der Anderen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45" y="1587085"/>
            <a:ext cx="3471037" cy="4958625"/>
          </a:xfrm>
        </p:spPr>
      </p:pic>
    </p:spTree>
    <p:extLst>
      <p:ext uri="{BB962C8B-B14F-4D97-AF65-F5344CB8AC3E}">
        <p14:creationId xmlns:p14="http://schemas.microsoft.com/office/powerpoint/2010/main" val="3804584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dirty="0">
                <a:solidFill>
                  <a:prstClr val="black"/>
                </a:solidFill>
              </a:rPr>
              <a:t>Das Leben der Anderen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Erscheinungsdatum</a:t>
            </a:r>
            <a:r>
              <a:rPr lang="de-DE" dirty="0">
                <a:solidFill>
                  <a:prstClr val="black"/>
                </a:solidFill>
              </a:rPr>
              <a:t> : D 2008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Dauer</a:t>
            </a:r>
            <a:r>
              <a:rPr lang="de-DE" dirty="0">
                <a:solidFill>
                  <a:prstClr val="black"/>
                </a:solidFill>
              </a:rPr>
              <a:t> : 138 min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Farbe</a:t>
            </a:r>
            <a:endParaRPr lang="de-DE" sz="3200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Regie</a:t>
            </a:r>
            <a:r>
              <a:rPr lang="de-DE" dirty="0">
                <a:solidFill>
                  <a:prstClr val="black"/>
                </a:solidFill>
              </a:rPr>
              <a:t> : Florian Henckel von Donnersmarck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Schauspieler</a:t>
            </a:r>
            <a:r>
              <a:rPr lang="de-DE" dirty="0">
                <a:solidFill>
                  <a:prstClr val="black"/>
                </a:solidFill>
              </a:rPr>
              <a:t> :</a:t>
            </a:r>
          </a:p>
          <a:p>
            <a:pPr lvl="1"/>
            <a:r>
              <a:rPr lang="de-DE" dirty="0"/>
              <a:t>Ulrich Mühe (1953-2007)</a:t>
            </a:r>
          </a:p>
          <a:p>
            <a:pPr lvl="1"/>
            <a:r>
              <a:rPr lang="de-DE" dirty="0"/>
              <a:t>Sebastian Koch (*1962)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9" y="2740916"/>
            <a:ext cx="4053258" cy="17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3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Mörder sind unter uns</a:t>
            </a:r>
          </a:p>
        </p:txBody>
      </p:sp>
      <p:pic>
        <p:nvPicPr>
          <p:cNvPr id="3074" name="Picture 2" descr="http://www.filmportal.de/sites/default/files/imagecache/material_image/124F85276A754307AA052F5BD1766A3F_1-009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62944"/>
            <a:ext cx="2857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ilmportal.de/sites/default/files/imagecache/material_image/23D6657E568B4B7AB9DB94A7E455A373_01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967706"/>
            <a:ext cx="28575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74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Barbara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81" y="1518410"/>
            <a:ext cx="3726837" cy="4969116"/>
          </a:xfrm>
        </p:spPr>
      </p:pic>
    </p:spTree>
    <p:extLst>
      <p:ext uri="{BB962C8B-B14F-4D97-AF65-F5344CB8AC3E}">
        <p14:creationId xmlns:p14="http://schemas.microsoft.com/office/powerpoint/2010/main" val="1478597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7200" b="1" dirty="0">
                <a:solidFill>
                  <a:prstClr val="black"/>
                </a:solidFill>
              </a:rPr>
              <a:t>Barbara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Erscheinungsdatum</a:t>
            </a:r>
            <a:r>
              <a:rPr lang="de-DE" dirty="0">
                <a:solidFill>
                  <a:prstClr val="black"/>
                </a:solidFill>
              </a:rPr>
              <a:t> : D 2012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Dauer</a:t>
            </a:r>
            <a:r>
              <a:rPr lang="de-DE" dirty="0">
                <a:solidFill>
                  <a:prstClr val="black"/>
                </a:solidFill>
              </a:rPr>
              <a:t> : 105 min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Farbe</a:t>
            </a:r>
            <a:endParaRPr lang="de-DE" sz="3200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Regie</a:t>
            </a:r>
            <a:r>
              <a:rPr lang="de-DE" dirty="0">
                <a:solidFill>
                  <a:prstClr val="black"/>
                </a:solidFill>
              </a:rPr>
              <a:t> : Christian Petzold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Schauspieler</a:t>
            </a:r>
            <a:r>
              <a:rPr lang="de-DE" dirty="0">
                <a:solidFill>
                  <a:prstClr val="black"/>
                </a:solidFill>
              </a:rPr>
              <a:t> :</a:t>
            </a:r>
          </a:p>
          <a:p>
            <a:pPr lvl="1"/>
            <a:r>
              <a:rPr lang="de-DE" dirty="0"/>
              <a:t>Nina Hoss (*1975)</a:t>
            </a:r>
          </a:p>
          <a:p>
            <a:pPr lvl="1"/>
            <a:r>
              <a:rPr lang="de-DE" dirty="0"/>
              <a:t>Ronald </a:t>
            </a:r>
            <a:r>
              <a:rPr lang="de-DE" dirty="0" err="1"/>
              <a:t>Zehrfeld</a:t>
            </a:r>
            <a:r>
              <a:rPr lang="de-DE" dirty="0"/>
              <a:t> (*1977)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3" y="2230382"/>
            <a:ext cx="5398850" cy="26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9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Westen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78" y="1690688"/>
            <a:ext cx="3585243" cy="4780325"/>
          </a:xfrm>
        </p:spPr>
      </p:pic>
    </p:spTree>
    <p:extLst>
      <p:ext uri="{BB962C8B-B14F-4D97-AF65-F5344CB8AC3E}">
        <p14:creationId xmlns:p14="http://schemas.microsoft.com/office/powerpoint/2010/main" val="35126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Westen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Erscheinungsdatum</a:t>
            </a:r>
            <a:r>
              <a:rPr lang="de-DE" dirty="0">
                <a:solidFill>
                  <a:prstClr val="black"/>
                </a:solidFill>
              </a:rPr>
              <a:t> : D 2013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Dauer</a:t>
            </a:r>
            <a:r>
              <a:rPr lang="de-DE" dirty="0">
                <a:solidFill>
                  <a:prstClr val="black"/>
                </a:solidFill>
              </a:rPr>
              <a:t> : 102 min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Farbe</a:t>
            </a:r>
            <a:endParaRPr lang="de-DE" sz="3200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Regie</a:t>
            </a:r>
            <a:r>
              <a:rPr lang="de-DE" dirty="0">
                <a:solidFill>
                  <a:prstClr val="black"/>
                </a:solidFill>
              </a:rPr>
              <a:t> :  Christian </a:t>
            </a:r>
            <a:r>
              <a:rPr lang="de-DE" dirty="0" err="1">
                <a:solidFill>
                  <a:prstClr val="black"/>
                </a:solidFill>
              </a:rPr>
              <a:t>Schwochow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Schauspieler</a:t>
            </a:r>
            <a:r>
              <a:rPr lang="de-DE" dirty="0">
                <a:solidFill>
                  <a:prstClr val="black"/>
                </a:solidFill>
              </a:rPr>
              <a:t> :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Jördis Triebel (*1977)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Tristan Göbel (*2002)</a:t>
            </a:r>
          </a:p>
          <a:p>
            <a:pPr lvl="1"/>
            <a:endParaRPr lang="de-DE" dirty="0">
              <a:solidFill>
                <a:prstClr val="black"/>
              </a:solidFill>
            </a:endParaRPr>
          </a:p>
          <a:p>
            <a:pPr lvl="1"/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58014"/>
            <a:ext cx="4876800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35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Westwind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57" y="1690687"/>
            <a:ext cx="3460160" cy="4892883"/>
          </a:xfrm>
        </p:spPr>
      </p:pic>
    </p:spTree>
    <p:extLst>
      <p:ext uri="{BB962C8B-B14F-4D97-AF65-F5344CB8AC3E}">
        <p14:creationId xmlns:p14="http://schemas.microsoft.com/office/powerpoint/2010/main" val="14019275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7200" b="1" dirty="0">
                <a:solidFill>
                  <a:prstClr val="black"/>
                </a:solidFill>
              </a:rPr>
              <a:t>Westwind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b="1" dirty="0">
                <a:solidFill>
                  <a:prstClr val="black"/>
                </a:solidFill>
              </a:rPr>
              <a:t>Erscheinungsdatum</a:t>
            </a:r>
            <a:r>
              <a:rPr lang="de-DE" dirty="0">
                <a:solidFill>
                  <a:prstClr val="black"/>
                </a:solidFill>
              </a:rPr>
              <a:t> : D 2011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Dauer</a:t>
            </a:r>
            <a:r>
              <a:rPr lang="de-DE" dirty="0">
                <a:solidFill>
                  <a:prstClr val="black"/>
                </a:solidFill>
              </a:rPr>
              <a:t> : 90 min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Farbe</a:t>
            </a:r>
            <a:endParaRPr lang="de-DE" sz="3200" dirty="0">
              <a:solidFill>
                <a:prstClr val="black"/>
              </a:solidFill>
            </a:endParaRP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Regie</a:t>
            </a:r>
            <a:r>
              <a:rPr lang="de-DE" dirty="0">
                <a:solidFill>
                  <a:prstClr val="black"/>
                </a:solidFill>
              </a:rPr>
              <a:t> :  Robert Thalheim</a:t>
            </a:r>
          </a:p>
          <a:p>
            <a:pPr lvl="0"/>
            <a:r>
              <a:rPr lang="de-DE" sz="3200" b="1" dirty="0">
                <a:solidFill>
                  <a:prstClr val="black"/>
                </a:solidFill>
              </a:rPr>
              <a:t>Schauspieler</a:t>
            </a:r>
            <a:r>
              <a:rPr lang="de-DE" dirty="0">
                <a:solidFill>
                  <a:prstClr val="black"/>
                </a:solidFill>
              </a:rPr>
              <a:t> :</a:t>
            </a:r>
          </a:p>
          <a:p>
            <a:pPr lvl="1"/>
            <a:r>
              <a:rPr lang="de-DE" dirty="0"/>
              <a:t>Friederike </a:t>
            </a:r>
            <a:r>
              <a:rPr lang="de-DE" dirty="0" err="1"/>
              <a:t>Becht</a:t>
            </a:r>
            <a:r>
              <a:rPr lang="de-DE" dirty="0"/>
              <a:t> (*1986)</a:t>
            </a:r>
          </a:p>
          <a:p>
            <a:pPr lvl="1"/>
            <a:r>
              <a:rPr lang="de-DE" dirty="0"/>
              <a:t>Luise Heyer (*1985)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1504"/>
            <a:ext cx="5579498" cy="31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018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Westwind: Trailer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29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0" y="1695648"/>
            <a:ext cx="10060453" cy="38437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4190" y="5897218"/>
            <a:ext cx="1006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Wie war die Stimmung in der DDR? – Hielt sich in Grenzen!</a:t>
            </a:r>
          </a:p>
        </p:txBody>
      </p:sp>
    </p:spTree>
    <p:extLst>
      <p:ext uri="{BB962C8B-B14F-4D97-AF65-F5344CB8AC3E}">
        <p14:creationId xmlns:p14="http://schemas.microsoft.com/office/powerpoint/2010/main" val="3178133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Literaturangaben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Dossier 01/09: DDR-</a:t>
            </a:r>
            <a:r>
              <a:rPr lang="fr-FR" dirty="0" err="1"/>
              <a:t>Vergangenheit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die </a:t>
            </a:r>
            <a:r>
              <a:rPr lang="fr-FR" dirty="0" err="1"/>
              <a:t>Zeit</a:t>
            </a:r>
            <a:r>
              <a:rPr lang="fr-FR" dirty="0"/>
              <a:t> </a:t>
            </a:r>
            <a:r>
              <a:rPr lang="fr-FR" dirty="0" err="1"/>
              <a:t>nach</a:t>
            </a:r>
            <a:r>
              <a:rPr lang="fr-FR" dirty="0"/>
              <a:t> der </a:t>
            </a:r>
            <a:r>
              <a:rPr lang="fr-FR" dirty="0" err="1"/>
              <a:t>Wiedervereinigung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deutschen</a:t>
            </a:r>
            <a:r>
              <a:rPr lang="fr-FR" dirty="0"/>
              <a:t> Film </a:t>
            </a:r>
            <a:r>
              <a:rPr lang="fr-FR" dirty="0" err="1"/>
              <a:t>nach</a:t>
            </a:r>
            <a:r>
              <a:rPr lang="fr-FR" dirty="0"/>
              <a:t> 1989 ( </a:t>
            </a:r>
            <a:r>
              <a:rPr lang="fr-FR" dirty="0">
                <a:hlinkClick r:id="rId2"/>
              </a:rPr>
              <a:t> www.kinofenster.de</a:t>
            </a:r>
            <a:r>
              <a:rPr lang="fr-FR" dirty="0"/>
              <a:t> )</a:t>
            </a:r>
          </a:p>
          <a:p>
            <a:r>
              <a:rPr lang="fr-FR" dirty="0"/>
              <a:t>Ralf </a:t>
            </a:r>
            <a:r>
              <a:rPr lang="fr-FR" dirty="0" err="1"/>
              <a:t>Schenk</a:t>
            </a:r>
            <a:r>
              <a:rPr lang="fr-FR" dirty="0"/>
              <a:t>: Die DDR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deutschen</a:t>
            </a:r>
            <a:r>
              <a:rPr lang="fr-FR" dirty="0"/>
              <a:t> Film </a:t>
            </a:r>
            <a:r>
              <a:rPr lang="fr-FR" dirty="0" err="1"/>
              <a:t>nach</a:t>
            </a:r>
            <a:r>
              <a:rPr lang="fr-FR" dirty="0"/>
              <a:t> 1989( </a:t>
            </a:r>
            <a:r>
              <a:rPr lang="fr-FR" dirty="0">
                <a:hlinkClick r:id="rId3"/>
              </a:rPr>
              <a:t>www.bpb.de</a:t>
            </a:r>
            <a:r>
              <a:rPr lang="fr-FR" dirty="0"/>
              <a:t> )</a:t>
            </a:r>
          </a:p>
          <a:p>
            <a:r>
              <a:rPr lang="fr-FR" dirty="0"/>
              <a:t>Dagmar </a:t>
            </a:r>
            <a:r>
              <a:rPr lang="fr-FR" dirty="0" err="1"/>
              <a:t>Schittly</a:t>
            </a:r>
            <a:r>
              <a:rPr lang="fr-FR" dirty="0"/>
              <a:t>: DDR-</a:t>
            </a:r>
            <a:r>
              <a:rPr lang="fr-FR" dirty="0" err="1"/>
              <a:t>Alltag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Film. </a:t>
            </a:r>
            <a:r>
              <a:rPr lang="fr-FR" dirty="0" err="1"/>
              <a:t>Verbotene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zensierte</a:t>
            </a:r>
            <a:r>
              <a:rPr lang="fr-FR" dirty="0"/>
              <a:t> </a:t>
            </a:r>
            <a:r>
              <a:rPr lang="fr-FR" dirty="0" err="1"/>
              <a:t>Spielfilme</a:t>
            </a:r>
            <a:r>
              <a:rPr lang="fr-FR" dirty="0"/>
              <a:t> der DEFA ( </a:t>
            </a:r>
            <a:r>
              <a:rPr lang="fr-FR" dirty="0">
                <a:hlinkClick r:id="rId4"/>
              </a:rPr>
              <a:t>www.pbp.de</a:t>
            </a:r>
            <a:r>
              <a:rPr lang="fr-FR" dirty="0"/>
              <a:t> )</a:t>
            </a:r>
          </a:p>
          <a:p>
            <a:r>
              <a:rPr lang="fr-FR" dirty="0"/>
              <a:t>Hans-Michael Bock: Film in der DDR. Die DEFA – Story ( </a:t>
            </a:r>
            <a:r>
              <a:rPr lang="fr-FR" dirty="0">
                <a:hlinkClick r:id="rId5"/>
              </a:rPr>
              <a:t>www.filmportal.de</a:t>
            </a:r>
            <a:r>
              <a:rPr lang="fr-F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46367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796018"/>
            <a:ext cx="3439887" cy="21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7" y="2922814"/>
            <a:ext cx="3280681" cy="24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58" y="1371600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3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1946</a:t>
            </a:r>
          </a:p>
          <a:p>
            <a:r>
              <a:rPr lang="de-DE" sz="3200" b="1" dirty="0"/>
              <a:t>Dauer</a:t>
            </a:r>
            <a:r>
              <a:rPr lang="de-DE" dirty="0"/>
              <a:t> : 85 min</a:t>
            </a:r>
          </a:p>
          <a:p>
            <a:r>
              <a:rPr lang="de-DE" sz="3200" b="1" dirty="0"/>
              <a:t>Schwarz-Weiß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Wolfgang Staudte 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</a:t>
            </a:r>
          </a:p>
          <a:p>
            <a:pPr lvl="1"/>
            <a:r>
              <a:rPr lang="de-DE" dirty="0"/>
              <a:t>Ernst Wilhelm Borchert (*1907 †1990)</a:t>
            </a:r>
          </a:p>
          <a:p>
            <a:pPr lvl="1"/>
            <a:r>
              <a:rPr lang="de-DE" dirty="0"/>
              <a:t>Hildegard Knef (*1925 †2002)</a:t>
            </a:r>
          </a:p>
          <a:p>
            <a:pPr marL="457200" lvl="1" indent="0">
              <a:buNone/>
            </a:pPr>
            <a:endParaRPr lang="de-D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Die Mörder sind unter uns</a:t>
            </a:r>
            <a:endParaRPr lang="de-DE" sz="7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09" y="2936963"/>
            <a:ext cx="49090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Das Beil von Wandsbek</a:t>
            </a:r>
          </a:p>
        </p:txBody>
      </p:sp>
      <p:pic>
        <p:nvPicPr>
          <p:cNvPr id="1032" name="Picture 8" descr="http://www.filmportal.de/sites/default/files/imagecache/material_image/0A68D861486647E189F68D2EAB3BFC3B_1-0070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74" y="1757258"/>
            <a:ext cx="3168051" cy="44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2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b="1" dirty="0"/>
              <a:t>Das Beil von Wandsbek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Erscheinungsdatum</a:t>
            </a:r>
            <a:r>
              <a:rPr lang="de-DE" dirty="0"/>
              <a:t> : DDR 1950/1951 </a:t>
            </a:r>
          </a:p>
          <a:p>
            <a:r>
              <a:rPr lang="de-DE" sz="3200" b="1" dirty="0"/>
              <a:t>Dauer</a:t>
            </a:r>
            <a:r>
              <a:rPr lang="de-DE" dirty="0"/>
              <a:t> : 110 min</a:t>
            </a:r>
          </a:p>
          <a:p>
            <a:r>
              <a:rPr lang="de-DE" sz="3200" b="1" dirty="0"/>
              <a:t>Schwarz-Weiß</a:t>
            </a:r>
            <a:endParaRPr lang="de-DE" sz="3200" dirty="0"/>
          </a:p>
          <a:p>
            <a:r>
              <a:rPr lang="de-DE" sz="3200" b="1" dirty="0"/>
              <a:t>Regie</a:t>
            </a:r>
            <a:r>
              <a:rPr lang="de-DE" dirty="0"/>
              <a:t> : Falk Harnack</a:t>
            </a:r>
          </a:p>
          <a:p>
            <a:r>
              <a:rPr lang="de-DE" sz="3200" b="1" dirty="0"/>
              <a:t>Schauspieler</a:t>
            </a:r>
            <a:r>
              <a:rPr lang="de-DE" dirty="0"/>
              <a:t> : </a:t>
            </a:r>
          </a:p>
          <a:p>
            <a:pPr lvl="1"/>
            <a:r>
              <a:rPr lang="de-DE" dirty="0"/>
              <a:t>Erwin </a:t>
            </a:r>
            <a:r>
              <a:rPr lang="de-DE" dirty="0" err="1"/>
              <a:t>Geschonneck</a:t>
            </a:r>
            <a:r>
              <a:rPr lang="de-DE" dirty="0"/>
              <a:t> (*1906 †2008)</a:t>
            </a:r>
          </a:p>
          <a:p>
            <a:pPr lvl="1"/>
            <a:r>
              <a:rPr lang="de-DE" dirty="0"/>
              <a:t>Käthe Braun (*1913 †1994)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09" y="2936963"/>
            <a:ext cx="49090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298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Breitbild</PresentationFormat>
  <Paragraphs>280</Paragraphs>
  <Slides>69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Larissa</vt:lpstr>
      <vt:lpstr>Le cinéma de la RDA</vt:lpstr>
      <vt:lpstr>PowerPoint-Präsentation</vt:lpstr>
      <vt:lpstr>Deutsche Film AG</vt:lpstr>
      <vt:lpstr>PowerPoint-Präsentation</vt:lpstr>
      <vt:lpstr>Gliederung </vt:lpstr>
      <vt:lpstr>Die Mörder sind unter uns</vt:lpstr>
      <vt:lpstr>Die Mörder sind unter uns</vt:lpstr>
      <vt:lpstr>Das Beil von Wandsbek</vt:lpstr>
      <vt:lpstr>Das Beil von Wandsbek</vt:lpstr>
      <vt:lpstr>Die Sonnensucher</vt:lpstr>
      <vt:lpstr>Die Sonnensucher</vt:lpstr>
      <vt:lpstr>Berlin - Ecke Schönhauser</vt:lpstr>
      <vt:lpstr>Berlin - Ecke Schönhauser</vt:lpstr>
      <vt:lpstr>Das Kaninchen bin ich</vt:lpstr>
      <vt:lpstr>Das Kaninchen bin ich</vt:lpstr>
      <vt:lpstr>Spur der Steine</vt:lpstr>
      <vt:lpstr>Spur der Steine</vt:lpstr>
      <vt:lpstr>Die Schlüssel</vt:lpstr>
      <vt:lpstr>Die Schlüssel</vt:lpstr>
      <vt:lpstr>Die Legende von Paul und Paula</vt:lpstr>
      <vt:lpstr>Die Legende von Paul und Paula</vt:lpstr>
      <vt:lpstr>Solo Sunny </vt:lpstr>
      <vt:lpstr>Solo Sunny</vt:lpstr>
      <vt:lpstr>Jadup und Boel</vt:lpstr>
      <vt:lpstr>Jadup und Boel</vt:lpstr>
      <vt:lpstr>Sabine Kleist, 7 Jahre</vt:lpstr>
      <vt:lpstr>Sabine Kleist, 7 Jahre</vt:lpstr>
      <vt:lpstr>PowerPoint-Präsentation</vt:lpstr>
      <vt:lpstr>„Man muss zumindest versuchen zu beschreiben, was man nicht verändern kann.“</vt:lpstr>
      <vt:lpstr>Die Architekten</vt:lpstr>
      <vt:lpstr>Die Architekten</vt:lpstr>
      <vt:lpstr>Letztes aus der DaDaeR</vt:lpstr>
      <vt:lpstr>Letztes aus der Da Da eR</vt:lpstr>
      <vt:lpstr>Der Tangospieler</vt:lpstr>
      <vt:lpstr>Der Tangospieler</vt:lpstr>
      <vt:lpstr>Filme nach der Wende</vt:lpstr>
      <vt:lpstr>Der Verdacht</vt:lpstr>
      <vt:lpstr>Go Trabi  go</vt:lpstr>
      <vt:lpstr>Go Trabi go</vt:lpstr>
      <vt:lpstr>Burning life</vt:lpstr>
      <vt:lpstr>Burning life</vt:lpstr>
      <vt:lpstr>Das Versprechen</vt:lpstr>
      <vt:lpstr>Das Versprechen</vt:lpstr>
      <vt:lpstr>Sonnenallee</vt:lpstr>
      <vt:lpstr>Sonnenallee</vt:lpstr>
      <vt:lpstr>Sonnenallee: Trailer</vt:lpstr>
      <vt:lpstr>Helden wie wir</vt:lpstr>
      <vt:lpstr>Helden wie wir</vt:lpstr>
      <vt:lpstr>Die Stille nach dem Schuss</vt:lpstr>
      <vt:lpstr>Die Stille nach dem Schuss</vt:lpstr>
      <vt:lpstr>Der Zimmerspringbrunnen</vt:lpstr>
      <vt:lpstr>Der Zimmerspringbrunnen</vt:lpstr>
      <vt:lpstr>Good Bye Lenin</vt:lpstr>
      <vt:lpstr>Good Bye Lenin</vt:lpstr>
      <vt:lpstr>Goodbye Lenin: Filmszene</vt:lpstr>
      <vt:lpstr>Der rote Kakadu</vt:lpstr>
      <vt:lpstr>Der rote Kakadu</vt:lpstr>
      <vt:lpstr>Das Leben der Anderen</vt:lpstr>
      <vt:lpstr>Das Leben der Anderen </vt:lpstr>
      <vt:lpstr>Barbara</vt:lpstr>
      <vt:lpstr>Barbara</vt:lpstr>
      <vt:lpstr>Westen </vt:lpstr>
      <vt:lpstr>Westen</vt:lpstr>
      <vt:lpstr>Westwind</vt:lpstr>
      <vt:lpstr>Westwind</vt:lpstr>
      <vt:lpstr>Westwind: Trailer</vt:lpstr>
      <vt:lpstr>PowerPoint-Präsentation</vt:lpstr>
      <vt:lpstr>Literaturangaben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cinéma de la RDA</dc:title>
  <dc:creator>Natascha Kühnemund</dc:creator>
  <cp:lastModifiedBy>User</cp:lastModifiedBy>
  <cp:revision>78</cp:revision>
  <dcterms:created xsi:type="dcterms:W3CDTF">2015-09-29T11:11:14Z</dcterms:created>
  <dcterms:modified xsi:type="dcterms:W3CDTF">2016-04-25T13:36:02Z</dcterms:modified>
</cp:coreProperties>
</file>